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3" r:id="rId1"/>
  </p:sldMasterIdLst>
  <p:notesMasterIdLst>
    <p:notesMasterId r:id="rId98"/>
  </p:notesMasterIdLst>
  <p:sldIdLst>
    <p:sldId id="256" r:id="rId2"/>
    <p:sldId id="257" r:id="rId3"/>
    <p:sldId id="258" r:id="rId4"/>
    <p:sldId id="259" r:id="rId5"/>
    <p:sldId id="260" r:id="rId6"/>
    <p:sldId id="264" r:id="rId7"/>
    <p:sldId id="265" r:id="rId8"/>
    <p:sldId id="266" r:id="rId9"/>
    <p:sldId id="269" r:id="rId10"/>
    <p:sldId id="267" r:id="rId11"/>
    <p:sldId id="268" r:id="rId12"/>
    <p:sldId id="270" r:id="rId13"/>
    <p:sldId id="271" r:id="rId14"/>
    <p:sldId id="272" r:id="rId15"/>
    <p:sldId id="308" r:id="rId16"/>
    <p:sldId id="309" r:id="rId17"/>
    <p:sldId id="310" r:id="rId18"/>
    <p:sldId id="275" r:id="rId19"/>
    <p:sldId id="276" r:id="rId20"/>
    <p:sldId id="311" r:id="rId21"/>
    <p:sldId id="312" r:id="rId22"/>
    <p:sldId id="313" r:id="rId23"/>
    <p:sldId id="314" r:id="rId24"/>
    <p:sldId id="277" r:id="rId25"/>
    <p:sldId id="318" r:id="rId26"/>
    <p:sldId id="316" r:id="rId27"/>
    <p:sldId id="317" r:id="rId28"/>
    <p:sldId id="319" r:id="rId29"/>
    <p:sldId id="320" r:id="rId30"/>
    <p:sldId id="337" r:id="rId31"/>
    <p:sldId id="315" r:id="rId32"/>
    <p:sldId id="321" r:id="rId33"/>
    <p:sldId id="322" r:id="rId34"/>
    <p:sldId id="323" r:id="rId35"/>
    <p:sldId id="336" r:id="rId36"/>
    <p:sldId id="338" r:id="rId37"/>
    <p:sldId id="335" r:id="rId38"/>
    <p:sldId id="340" r:id="rId39"/>
    <p:sldId id="326" r:id="rId40"/>
    <p:sldId id="324" r:id="rId41"/>
    <p:sldId id="339" r:id="rId42"/>
    <p:sldId id="342" r:id="rId43"/>
    <p:sldId id="341" r:id="rId44"/>
    <p:sldId id="333" r:id="rId45"/>
    <p:sldId id="327" r:id="rId46"/>
    <p:sldId id="331" r:id="rId47"/>
    <p:sldId id="329" r:id="rId48"/>
    <p:sldId id="330" r:id="rId49"/>
    <p:sldId id="332" r:id="rId50"/>
    <p:sldId id="343" r:id="rId51"/>
    <p:sldId id="344" r:id="rId52"/>
    <p:sldId id="345" r:id="rId53"/>
    <p:sldId id="346" r:id="rId54"/>
    <p:sldId id="347" r:id="rId55"/>
    <p:sldId id="348" r:id="rId56"/>
    <p:sldId id="349" r:id="rId57"/>
    <p:sldId id="350" r:id="rId58"/>
    <p:sldId id="351" r:id="rId59"/>
    <p:sldId id="352" r:id="rId60"/>
    <p:sldId id="353" r:id="rId61"/>
    <p:sldId id="354" r:id="rId62"/>
    <p:sldId id="355" r:id="rId63"/>
    <p:sldId id="356" r:id="rId64"/>
    <p:sldId id="357" r:id="rId65"/>
    <p:sldId id="358" r:id="rId66"/>
    <p:sldId id="359" r:id="rId67"/>
    <p:sldId id="360" r:id="rId68"/>
    <p:sldId id="361" r:id="rId69"/>
    <p:sldId id="362" r:id="rId70"/>
    <p:sldId id="363" r:id="rId71"/>
    <p:sldId id="364" r:id="rId72"/>
    <p:sldId id="365" r:id="rId73"/>
    <p:sldId id="366" r:id="rId74"/>
    <p:sldId id="367" r:id="rId75"/>
    <p:sldId id="368" r:id="rId76"/>
    <p:sldId id="371" r:id="rId77"/>
    <p:sldId id="372" r:id="rId78"/>
    <p:sldId id="373" r:id="rId79"/>
    <p:sldId id="380" r:id="rId80"/>
    <p:sldId id="376" r:id="rId81"/>
    <p:sldId id="377" r:id="rId82"/>
    <p:sldId id="378" r:id="rId83"/>
    <p:sldId id="379" r:id="rId84"/>
    <p:sldId id="383" r:id="rId85"/>
    <p:sldId id="382" r:id="rId86"/>
    <p:sldId id="385" r:id="rId87"/>
    <p:sldId id="391" r:id="rId88"/>
    <p:sldId id="384" r:id="rId89"/>
    <p:sldId id="386" r:id="rId90"/>
    <p:sldId id="387" r:id="rId91"/>
    <p:sldId id="388" r:id="rId92"/>
    <p:sldId id="389" r:id="rId93"/>
    <p:sldId id="390" r:id="rId94"/>
    <p:sldId id="392" r:id="rId95"/>
    <p:sldId id="393" r:id="rId96"/>
    <p:sldId id="375" r:id="rId97"/>
  </p:sldIdLst>
  <p:sldSz cx="9144000" cy="5143500" type="screen16x9"/>
  <p:notesSz cx="6858000" cy="9144000"/>
  <p:embeddedFontLst>
    <p:embeddedFont>
      <p:font typeface="Sniglet" panose="020B0604020202020204" charset="0"/>
      <p:regular r:id="rId9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15E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09" autoAdjust="0"/>
    <p:restoredTop sz="94660"/>
  </p:normalViewPr>
  <p:slideViewPr>
    <p:cSldViewPr>
      <p:cViewPr varScale="1">
        <p:scale>
          <a:sx n="90" d="100"/>
          <a:sy n="90" d="100"/>
        </p:scale>
        <p:origin x="804" y="8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font" Target="fonts/font1.fntdata"/><Relationship Id="rId10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8791419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" name="Google Shape;24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025510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" name="Google Shape;32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542563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" name="Google Shape;38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123051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" name="Google Shape;43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68298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" name="Google Shape;48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469898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A15EF1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A15EF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71600" y="267494"/>
            <a:ext cx="7029878" cy="760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71600" y="1419622"/>
            <a:ext cx="7710900" cy="3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niglet"/>
              <a:buChar char="×"/>
              <a:defRPr sz="30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niglet"/>
              <a:buChar char="×"/>
              <a:defRPr sz="24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niglet"/>
              <a:buChar char="×"/>
              <a:defRPr sz="24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endParaRPr dirty="0"/>
          </a:p>
        </p:txBody>
      </p:sp>
      <p:pic>
        <p:nvPicPr>
          <p:cNvPr id="8" name="Google Shape;8;p1" descr="comic-03.png"/>
          <p:cNvPicPr preferRelativeResize="0"/>
          <p:nvPr/>
        </p:nvPicPr>
        <p:blipFill rotWithShape="1">
          <a:blip r:embed="rId3">
            <a:alphaModFix amt="10000"/>
          </a:blip>
          <a:srcRect/>
          <a:stretch/>
        </p:blipFill>
        <p:spPr>
          <a:xfrm>
            <a:off x="0" y="20538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</p:sldLayoutIdLst>
  <p:transition>
    <p:fade thruBlk="1"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24BB0"/>
        </a:solid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oogle Shape;26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319" y="857354"/>
            <a:ext cx="9144000" cy="3479180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7"/>
          <p:cNvSpPr/>
          <p:nvPr/>
        </p:nvSpPr>
        <p:spPr>
          <a:xfrm>
            <a:off x="158955" y="87660"/>
            <a:ext cx="2700670" cy="2509284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lt1"/>
          </a:solidFill>
          <a:ln w="76200" cap="flat" cmpd="sng">
            <a:solidFill>
              <a:srgbClr val="A5A5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" name="Google Shape;28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02802" y="295591"/>
            <a:ext cx="2012976" cy="1968949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7"/>
          <p:cNvSpPr txBox="1"/>
          <p:nvPr/>
        </p:nvSpPr>
        <p:spPr>
          <a:xfrm>
            <a:off x="0" y="2644337"/>
            <a:ext cx="8984400" cy="70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 b="1" dirty="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1º MEETUP R-LADIES NITERÓI</a:t>
            </a:r>
            <a:endParaRPr sz="4200" b="1" dirty="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" name="CaixaDeTexto 1"/>
          <p:cNvSpPr txBox="1"/>
          <p:nvPr/>
        </p:nvSpPr>
        <p:spPr>
          <a:xfrm>
            <a:off x="494839" y="3400030"/>
            <a:ext cx="78387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chemeClr val="bg1"/>
                </a:solidFill>
              </a:rPr>
              <a:t>R Commander para leigos em R</a:t>
            </a:r>
          </a:p>
          <a:p>
            <a:pPr algn="ctr"/>
            <a:r>
              <a:rPr lang="pt-BR" sz="2400" b="1" dirty="0">
                <a:solidFill>
                  <a:schemeClr val="bg1"/>
                </a:solidFill>
              </a:rPr>
              <a:t>Julia Ferreira e Maciela Rodrigues – Estatística / UFF</a:t>
            </a:r>
          </a:p>
        </p:txBody>
      </p:sp>
    </p:spTree>
  </p:cSld>
  <p:clrMapOvr>
    <a:masterClrMapping/>
  </p:clrMapOvr>
  <p:transition spd="slow">
    <p:cover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2"/>
          <a:srcRect r="-400" b="5179"/>
          <a:stretch/>
        </p:blipFill>
        <p:spPr>
          <a:xfrm>
            <a:off x="0" y="123478"/>
            <a:ext cx="9180512" cy="4874751"/>
          </a:xfrm>
          <a:prstGeom prst="rect">
            <a:avLst/>
          </a:prstGeom>
        </p:spPr>
      </p:pic>
      <p:cxnSp>
        <p:nvCxnSpPr>
          <p:cNvPr id="8" name="Conector de seta reta 7"/>
          <p:cNvCxnSpPr/>
          <p:nvPr/>
        </p:nvCxnSpPr>
        <p:spPr>
          <a:xfrm flipH="1" flipV="1">
            <a:off x="2555776" y="483518"/>
            <a:ext cx="576064" cy="79208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98006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2"/>
          <a:srcRect r="388" b="5154"/>
          <a:stretch/>
        </p:blipFill>
        <p:spPr>
          <a:xfrm>
            <a:off x="0" y="123478"/>
            <a:ext cx="9144000" cy="4876006"/>
          </a:xfrm>
          <a:prstGeom prst="rect">
            <a:avLst/>
          </a:prstGeom>
        </p:spPr>
      </p:pic>
      <p:cxnSp>
        <p:nvCxnSpPr>
          <p:cNvPr id="4" name="Conector de seta reta 3"/>
          <p:cNvCxnSpPr/>
          <p:nvPr/>
        </p:nvCxnSpPr>
        <p:spPr>
          <a:xfrm flipH="1" flipV="1">
            <a:off x="2339752" y="843558"/>
            <a:ext cx="936104" cy="93610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2781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/>
          <a:srcRect r="388" b="5179"/>
          <a:stretch/>
        </p:blipFill>
        <p:spPr>
          <a:xfrm>
            <a:off x="0" y="123478"/>
            <a:ext cx="9144000" cy="4874751"/>
          </a:xfrm>
          <a:prstGeom prst="rect">
            <a:avLst/>
          </a:prstGeom>
        </p:spPr>
      </p:pic>
      <p:cxnSp>
        <p:nvCxnSpPr>
          <p:cNvPr id="8" name="Conector de seta reta 7"/>
          <p:cNvCxnSpPr/>
          <p:nvPr/>
        </p:nvCxnSpPr>
        <p:spPr>
          <a:xfrm flipV="1">
            <a:off x="4283968" y="1948785"/>
            <a:ext cx="1656184" cy="122413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09711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/>
          <a:srcRect l="-389" t="424" r="-11" b="6156"/>
          <a:stretch/>
        </p:blipFill>
        <p:spPr>
          <a:xfrm>
            <a:off x="-23749" y="123478"/>
            <a:ext cx="9167749" cy="4802743"/>
          </a:xfrm>
          <a:prstGeom prst="rect">
            <a:avLst/>
          </a:prstGeom>
        </p:spPr>
      </p:pic>
      <p:sp>
        <p:nvSpPr>
          <p:cNvPr id="4" name="Chave direita 3"/>
          <p:cNvSpPr/>
          <p:nvPr/>
        </p:nvSpPr>
        <p:spPr>
          <a:xfrm>
            <a:off x="8748464" y="411510"/>
            <a:ext cx="288032" cy="4104456"/>
          </a:xfrm>
          <a:prstGeom prst="righ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590102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/>
          <a:srcRect r="388" b="5179"/>
          <a:stretch/>
        </p:blipFill>
        <p:spPr>
          <a:xfrm>
            <a:off x="10274" y="123478"/>
            <a:ext cx="9133726" cy="4874751"/>
          </a:xfrm>
          <a:prstGeom prst="rect">
            <a:avLst/>
          </a:prstGeom>
        </p:spPr>
      </p:pic>
      <p:cxnSp>
        <p:nvCxnSpPr>
          <p:cNvPr id="6" name="Conector de seta reta 5"/>
          <p:cNvCxnSpPr/>
          <p:nvPr/>
        </p:nvCxnSpPr>
        <p:spPr>
          <a:xfrm flipH="1">
            <a:off x="3563888" y="4083918"/>
            <a:ext cx="576064" cy="64807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13303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/>
          <a:srcRect r="388" b="5179"/>
          <a:stretch/>
        </p:blipFill>
        <p:spPr>
          <a:xfrm>
            <a:off x="2488" y="123478"/>
            <a:ext cx="9141512" cy="4874751"/>
          </a:xfrm>
          <a:prstGeom prst="rect">
            <a:avLst/>
          </a:prstGeom>
        </p:spPr>
      </p:pic>
      <p:cxnSp>
        <p:nvCxnSpPr>
          <p:cNvPr id="6" name="Conector de seta reta 5"/>
          <p:cNvCxnSpPr/>
          <p:nvPr/>
        </p:nvCxnSpPr>
        <p:spPr>
          <a:xfrm flipH="1">
            <a:off x="4716016" y="1851670"/>
            <a:ext cx="1224136" cy="86409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23581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/>
          <a:srcRect r="-400" b="5179"/>
          <a:stretch/>
        </p:blipFill>
        <p:spPr>
          <a:xfrm>
            <a:off x="0" y="123478"/>
            <a:ext cx="9180512" cy="4874751"/>
          </a:xfrm>
          <a:prstGeom prst="rect">
            <a:avLst/>
          </a:prstGeom>
        </p:spPr>
      </p:pic>
      <p:cxnSp>
        <p:nvCxnSpPr>
          <p:cNvPr id="6" name="Conector de seta reta 5"/>
          <p:cNvCxnSpPr/>
          <p:nvPr/>
        </p:nvCxnSpPr>
        <p:spPr>
          <a:xfrm flipH="1" flipV="1">
            <a:off x="4067944" y="3795886"/>
            <a:ext cx="1512168" cy="86409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17746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/>
          <a:srcRect r="388" b="5179"/>
          <a:stretch/>
        </p:blipFill>
        <p:spPr>
          <a:xfrm>
            <a:off x="0" y="195486"/>
            <a:ext cx="9144000" cy="4874751"/>
          </a:xfrm>
          <a:prstGeom prst="rect">
            <a:avLst/>
          </a:prstGeom>
        </p:spPr>
      </p:pic>
      <p:cxnSp>
        <p:nvCxnSpPr>
          <p:cNvPr id="4" name="Conector de seta reta 3"/>
          <p:cNvCxnSpPr/>
          <p:nvPr/>
        </p:nvCxnSpPr>
        <p:spPr>
          <a:xfrm flipH="1" flipV="1">
            <a:off x="2555776" y="771550"/>
            <a:ext cx="1512168" cy="194421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2726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o explicativo em elipse 3"/>
          <p:cNvSpPr/>
          <p:nvPr/>
        </p:nvSpPr>
        <p:spPr>
          <a:xfrm>
            <a:off x="827584" y="267494"/>
            <a:ext cx="7560840" cy="4227934"/>
          </a:xfrm>
          <a:prstGeom prst="wedgeEllipse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sz="1800" b="1" dirty="0"/>
          </a:p>
          <a:p>
            <a:pPr algn="ctr"/>
            <a:r>
              <a:rPr lang="pt-BR" sz="1800" b="1" dirty="0"/>
              <a:t>E se eu já tenho um banco de dados para trabalhar, o que faço?</a:t>
            </a:r>
          </a:p>
          <a:p>
            <a:pPr algn="ctr"/>
            <a:endParaRPr lang="pt-BR" b="1" dirty="0"/>
          </a:p>
          <a:p>
            <a:r>
              <a:rPr lang="pt-BR" dirty="0"/>
              <a:t>Basta você exportar o banco de dados para o R Commander. Ele aceita os seguintes arquivos: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de texto, clipboard ou URL;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do SPSS;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/>
              <a:t>do SAS;</a:t>
            </a: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do Minitab;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do STATA;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do Excel</a:t>
            </a:r>
            <a:r>
              <a:rPr lang="pt-BR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561312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2"/>
          <a:srcRect r="-400" b="5179"/>
          <a:stretch/>
        </p:blipFill>
        <p:spPr>
          <a:xfrm>
            <a:off x="5156" y="123478"/>
            <a:ext cx="9180512" cy="4874751"/>
          </a:xfrm>
          <a:prstGeom prst="rect">
            <a:avLst/>
          </a:prstGeom>
        </p:spPr>
      </p:pic>
      <p:cxnSp>
        <p:nvCxnSpPr>
          <p:cNvPr id="8" name="Conector de seta reta 7"/>
          <p:cNvCxnSpPr/>
          <p:nvPr/>
        </p:nvCxnSpPr>
        <p:spPr>
          <a:xfrm flipH="1">
            <a:off x="4211960" y="1707654"/>
            <a:ext cx="115212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39497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24BB0"/>
        </a:solid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/>
          <p:nvPr/>
        </p:nvSpPr>
        <p:spPr>
          <a:xfrm flipH="1">
            <a:off x="653932" y="361506"/>
            <a:ext cx="7851088" cy="4231403"/>
          </a:xfrm>
          <a:prstGeom prst="flowChartManualInput">
            <a:avLst/>
          </a:prstGeom>
          <a:solidFill>
            <a:schemeClr val="lt1"/>
          </a:solidFill>
          <a:ln w="762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sx="102000" sy="102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Google Shape;35;p8"/>
          <p:cNvSpPr txBox="1"/>
          <p:nvPr/>
        </p:nvSpPr>
        <p:spPr>
          <a:xfrm>
            <a:off x="1122425" y="1328875"/>
            <a:ext cx="6914100" cy="30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dirty="0"/>
              <a:t>Afinal, o que é R Commander?</a:t>
            </a:r>
          </a:p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endParaRPr lang="pt-BR" sz="1800" b="1"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/>
              <a:t>É um dos vários pacotes gratuitos que podemos utilizar no R. Por meio dele, podemos executar funções que irão facilitar muito na hora de tratar os dados das nossas pesquisas. 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lang="pt-BR" sz="1800" b="1" dirty="0"/>
          </a:p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dirty="0"/>
              <a:t>Por que usar?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/>
              <a:t>O R Commander é conhecido no meio acadêmico por ser fácil e simples de se usar. Sendo assim, não é necessário saber todas as funções de cabeça, pois tudo isso é por conta dele.</a:t>
            </a:r>
            <a:endParaRPr sz="18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/>
          <a:srcRect r="388" b="5179"/>
          <a:stretch/>
        </p:blipFill>
        <p:spPr>
          <a:xfrm>
            <a:off x="0" y="123478"/>
            <a:ext cx="9144000" cy="4874751"/>
          </a:xfrm>
          <a:prstGeom prst="rect">
            <a:avLst/>
          </a:prstGeom>
        </p:spPr>
      </p:pic>
      <p:cxnSp>
        <p:nvCxnSpPr>
          <p:cNvPr id="4" name="Conector de seta reta 3"/>
          <p:cNvCxnSpPr/>
          <p:nvPr/>
        </p:nvCxnSpPr>
        <p:spPr>
          <a:xfrm flipH="1" flipV="1">
            <a:off x="2915816" y="915566"/>
            <a:ext cx="1440160" cy="93610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84471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/>
          <a:srcRect r="388" b="5179"/>
          <a:stretch/>
        </p:blipFill>
        <p:spPr>
          <a:xfrm>
            <a:off x="-7163" y="123478"/>
            <a:ext cx="9108504" cy="4874751"/>
          </a:xfrm>
          <a:prstGeom prst="rect">
            <a:avLst/>
          </a:prstGeom>
        </p:spPr>
      </p:pic>
      <p:cxnSp>
        <p:nvCxnSpPr>
          <p:cNvPr id="4" name="Conector de seta reta 3"/>
          <p:cNvCxnSpPr/>
          <p:nvPr/>
        </p:nvCxnSpPr>
        <p:spPr>
          <a:xfrm flipH="1">
            <a:off x="4355976" y="1347614"/>
            <a:ext cx="936104" cy="57606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44879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/>
          <a:srcRect r="388" b="5179"/>
          <a:stretch/>
        </p:blipFill>
        <p:spPr>
          <a:xfrm>
            <a:off x="35496" y="123478"/>
            <a:ext cx="9108504" cy="4874751"/>
          </a:xfrm>
          <a:prstGeom prst="rect">
            <a:avLst/>
          </a:prstGeom>
        </p:spPr>
      </p:pic>
      <p:cxnSp>
        <p:nvCxnSpPr>
          <p:cNvPr id="4" name="Conector de seta reta 3"/>
          <p:cNvCxnSpPr/>
          <p:nvPr/>
        </p:nvCxnSpPr>
        <p:spPr>
          <a:xfrm flipV="1">
            <a:off x="2051720" y="627534"/>
            <a:ext cx="864096" cy="1080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44077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/>
          <a:srcRect r="388" b="5179"/>
          <a:stretch/>
        </p:blipFill>
        <p:spPr>
          <a:xfrm>
            <a:off x="17437" y="123478"/>
            <a:ext cx="9108504" cy="4874751"/>
          </a:xfrm>
          <a:prstGeom prst="rect">
            <a:avLst/>
          </a:prstGeom>
        </p:spPr>
      </p:pic>
      <p:sp>
        <p:nvSpPr>
          <p:cNvPr id="4" name="Chave direita 3"/>
          <p:cNvSpPr/>
          <p:nvPr/>
        </p:nvSpPr>
        <p:spPr>
          <a:xfrm>
            <a:off x="1331640" y="123478"/>
            <a:ext cx="216024" cy="4176464"/>
          </a:xfrm>
          <a:prstGeom prst="righ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317926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edondar Retângulo em um Canto Diagonal 1"/>
          <p:cNvSpPr/>
          <p:nvPr/>
        </p:nvSpPr>
        <p:spPr>
          <a:xfrm>
            <a:off x="539552" y="483518"/>
            <a:ext cx="8280920" cy="4248472"/>
          </a:xfrm>
          <a:prstGeom prst="round2Diag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800" b="1" dirty="0"/>
              <a:t>Manipulando dados</a:t>
            </a:r>
          </a:p>
          <a:p>
            <a:pPr algn="ctr"/>
            <a:endParaRPr lang="pt-BR" sz="1800" b="1" dirty="0"/>
          </a:p>
          <a:p>
            <a:r>
              <a:rPr lang="pt-BR" dirty="0"/>
              <a:t>Depois de escolher o banco de dados para trabalhar, podemos manipular dados de diversas maneiras. Hoje nós iremos explorar apenas algumas das alternativas. De forma geral, essas funções são as mais utilizadas e serão importantes para usar em todo e qualquer tipo de banco de dados. Elas são: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Converter variável numérica para um fator;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Agrupar em classes uma variável numérica;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Recodificar variáveis;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Reordenar níveis dos fatores.  </a:t>
            </a:r>
          </a:p>
          <a:p>
            <a:pPr algn="ctr"/>
            <a:endParaRPr lang="pt-BR" sz="1800" b="1" dirty="0"/>
          </a:p>
          <a:p>
            <a:pPr algn="ctr"/>
            <a:endParaRPr lang="pt-BR" sz="1800" b="1" dirty="0"/>
          </a:p>
        </p:txBody>
      </p:sp>
    </p:spTree>
    <p:extLst>
      <p:ext uri="{BB962C8B-B14F-4D97-AF65-F5344CB8AC3E}">
        <p14:creationId xmlns:p14="http://schemas.microsoft.com/office/powerpoint/2010/main" val="29228208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isel 1"/>
          <p:cNvSpPr/>
          <p:nvPr/>
        </p:nvSpPr>
        <p:spPr>
          <a:xfrm>
            <a:off x="1403648" y="1923678"/>
            <a:ext cx="6480720" cy="1224136"/>
          </a:xfrm>
          <a:prstGeom prst="bevel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800" dirty="0"/>
              <a:t>Converter variável numérica para um fator </a:t>
            </a:r>
          </a:p>
        </p:txBody>
      </p:sp>
    </p:spTree>
    <p:extLst>
      <p:ext uri="{BB962C8B-B14F-4D97-AF65-F5344CB8AC3E}">
        <p14:creationId xmlns:p14="http://schemas.microsoft.com/office/powerpoint/2010/main" val="13125319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/>
          <a:srcRect r="-400" b="5179"/>
          <a:stretch/>
        </p:blipFill>
        <p:spPr>
          <a:xfrm>
            <a:off x="0" y="123478"/>
            <a:ext cx="9180512" cy="4874751"/>
          </a:xfrm>
          <a:prstGeom prst="rect">
            <a:avLst/>
          </a:prstGeom>
        </p:spPr>
      </p:pic>
      <p:cxnSp>
        <p:nvCxnSpPr>
          <p:cNvPr id="4" name="Conector de seta reta 3"/>
          <p:cNvCxnSpPr/>
          <p:nvPr/>
        </p:nvCxnSpPr>
        <p:spPr>
          <a:xfrm flipH="1">
            <a:off x="5220072" y="1779662"/>
            <a:ext cx="115212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28636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/>
          <a:srcRect r="388" b="5179"/>
          <a:stretch/>
        </p:blipFill>
        <p:spPr>
          <a:xfrm>
            <a:off x="-7785" y="123478"/>
            <a:ext cx="9151785" cy="4874751"/>
          </a:xfrm>
          <a:prstGeom prst="rect">
            <a:avLst/>
          </a:prstGeom>
        </p:spPr>
      </p:pic>
      <p:cxnSp>
        <p:nvCxnSpPr>
          <p:cNvPr id="4" name="Conector de seta reta 3"/>
          <p:cNvCxnSpPr/>
          <p:nvPr/>
        </p:nvCxnSpPr>
        <p:spPr>
          <a:xfrm flipH="1" flipV="1">
            <a:off x="3059832" y="1275606"/>
            <a:ext cx="1008112" cy="158417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08144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/>
          <a:srcRect r="-400" b="5179"/>
          <a:stretch/>
        </p:blipFill>
        <p:spPr>
          <a:xfrm>
            <a:off x="0" y="123478"/>
            <a:ext cx="9180512" cy="4874751"/>
          </a:xfrm>
          <a:prstGeom prst="rect">
            <a:avLst/>
          </a:prstGeom>
        </p:spPr>
      </p:pic>
      <p:cxnSp>
        <p:nvCxnSpPr>
          <p:cNvPr id="4" name="Conector de seta reta 3"/>
          <p:cNvCxnSpPr/>
          <p:nvPr/>
        </p:nvCxnSpPr>
        <p:spPr>
          <a:xfrm flipH="1" flipV="1">
            <a:off x="1331640" y="1707654"/>
            <a:ext cx="792088" cy="10801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93302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/>
          <a:srcRect r="-399" b="5179"/>
          <a:stretch/>
        </p:blipFill>
        <p:spPr>
          <a:xfrm>
            <a:off x="0" y="35049"/>
            <a:ext cx="9180512" cy="4874751"/>
          </a:xfrm>
          <a:prstGeom prst="rect">
            <a:avLst/>
          </a:prstGeom>
        </p:spPr>
      </p:pic>
      <p:sp>
        <p:nvSpPr>
          <p:cNvPr id="3" name="Chave direita 2"/>
          <p:cNvSpPr/>
          <p:nvPr/>
        </p:nvSpPr>
        <p:spPr>
          <a:xfrm>
            <a:off x="1763688" y="35049"/>
            <a:ext cx="288032" cy="4176464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426389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24BB0"/>
        </a:solid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o explicativo retangular 1"/>
          <p:cNvSpPr/>
          <p:nvPr/>
        </p:nvSpPr>
        <p:spPr>
          <a:xfrm>
            <a:off x="827584" y="411510"/>
            <a:ext cx="7776864" cy="4104456"/>
          </a:xfrm>
          <a:prstGeom prst="wedgeRect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sz="1800" b="1" dirty="0"/>
          </a:p>
          <a:p>
            <a:pPr algn="ctr"/>
            <a:endParaRPr lang="pt-BR" sz="1800" b="1" dirty="0"/>
          </a:p>
          <a:p>
            <a:pPr algn="ctr"/>
            <a:endParaRPr lang="pt-BR" sz="1800" b="1" dirty="0"/>
          </a:p>
          <a:p>
            <a:pPr algn="ctr"/>
            <a:r>
              <a:rPr lang="pt-BR" sz="2000" b="1" dirty="0"/>
              <a:t>Todos podem usar?</a:t>
            </a:r>
          </a:p>
          <a:p>
            <a:pPr algn="ctr"/>
            <a:endParaRPr lang="pt-BR" sz="2000" b="1" dirty="0"/>
          </a:p>
          <a:p>
            <a:r>
              <a:rPr lang="pt-BR" sz="1800" dirty="0"/>
              <a:t>Claro! O objetivo do pacote é ser acessível e que todos, de qualquer área, possam usá-lo no seu dia a dia. </a:t>
            </a:r>
            <a:endParaRPr lang="pt-BR" sz="2000" b="1" dirty="0"/>
          </a:p>
          <a:p>
            <a:pPr algn="ctr"/>
            <a:endParaRPr lang="pt-BR" sz="1800" b="1" dirty="0"/>
          </a:p>
          <a:p>
            <a:pPr algn="ctr"/>
            <a:r>
              <a:rPr lang="pt-BR" sz="1800" b="1" dirty="0"/>
              <a:t>Quando vamos usar o R Commander?</a:t>
            </a:r>
          </a:p>
          <a:p>
            <a:pPr algn="ctr"/>
            <a:endParaRPr lang="pt-BR" sz="1800" b="1" dirty="0"/>
          </a:p>
          <a:p>
            <a:r>
              <a:rPr lang="pt-BR" sz="1600" dirty="0"/>
              <a:t>Quando você quiser! Sempre que você estiver usando um banco de dados e desejar trabalhar nele, o R Commander será um grande aliado. Então se você estiver pensando fazer gráficos e diversos cálculos, pode apostar que ele vai te ajudar.</a:t>
            </a:r>
            <a:endParaRPr lang="pt-BR" sz="1800" b="1" dirty="0"/>
          </a:p>
          <a:p>
            <a:pPr algn="ctr"/>
            <a:endParaRPr lang="pt-BR" sz="1800" b="1" dirty="0"/>
          </a:p>
          <a:p>
            <a:pPr algn="ctr"/>
            <a:endParaRPr lang="pt-BR" sz="1800" b="1" dirty="0"/>
          </a:p>
          <a:p>
            <a:pPr algn="ctr"/>
            <a:endParaRPr lang="pt-BR" sz="1800" b="1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/>
          <a:srcRect r="-400" b="5179"/>
          <a:stretch/>
        </p:blipFill>
        <p:spPr>
          <a:xfrm>
            <a:off x="0" y="123478"/>
            <a:ext cx="9180512" cy="4874751"/>
          </a:xfrm>
          <a:prstGeom prst="rect">
            <a:avLst/>
          </a:prstGeom>
        </p:spPr>
      </p:pic>
      <p:sp>
        <p:nvSpPr>
          <p:cNvPr id="3" name="Chave direita 2"/>
          <p:cNvSpPr/>
          <p:nvPr/>
        </p:nvSpPr>
        <p:spPr>
          <a:xfrm>
            <a:off x="3059832" y="123478"/>
            <a:ext cx="288032" cy="4104456"/>
          </a:xfrm>
          <a:prstGeom prst="righ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769043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sel 2"/>
          <p:cNvSpPr/>
          <p:nvPr/>
        </p:nvSpPr>
        <p:spPr>
          <a:xfrm>
            <a:off x="1403648" y="1851670"/>
            <a:ext cx="6264696" cy="1152128"/>
          </a:xfrm>
          <a:prstGeom prst="bevel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800" dirty="0"/>
              <a:t>Agrupar em classes uma variável numérica   </a:t>
            </a:r>
          </a:p>
        </p:txBody>
      </p:sp>
    </p:spTree>
    <p:extLst>
      <p:ext uri="{BB962C8B-B14F-4D97-AF65-F5344CB8AC3E}">
        <p14:creationId xmlns:p14="http://schemas.microsoft.com/office/powerpoint/2010/main" val="32982360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/>
          <a:srcRect r="-400" b="5179"/>
          <a:stretch/>
        </p:blipFill>
        <p:spPr>
          <a:xfrm>
            <a:off x="0" y="123478"/>
            <a:ext cx="9180512" cy="4874751"/>
          </a:xfrm>
          <a:prstGeom prst="rect">
            <a:avLst/>
          </a:prstGeom>
        </p:spPr>
      </p:pic>
      <p:cxnSp>
        <p:nvCxnSpPr>
          <p:cNvPr id="4" name="Conector de seta reta 3"/>
          <p:cNvCxnSpPr/>
          <p:nvPr/>
        </p:nvCxnSpPr>
        <p:spPr>
          <a:xfrm flipH="1" flipV="1">
            <a:off x="5004048" y="2067694"/>
            <a:ext cx="1296144" cy="144016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86586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2"/>
          <a:srcRect r="388" b="5179"/>
          <a:stretch/>
        </p:blipFill>
        <p:spPr>
          <a:xfrm>
            <a:off x="-9165" y="123478"/>
            <a:ext cx="9153165" cy="4874751"/>
          </a:xfrm>
          <a:prstGeom prst="rect">
            <a:avLst/>
          </a:prstGeom>
        </p:spPr>
      </p:pic>
      <p:cxnSp>
        <p:nvCxnSpPr>
          <p:cNvPr id="5" name="Conector de seta reta 4"/>
          <p:cNvCxnSpPr/>
          <p:nvPr/>
        </p:nvCxnSpPr>
        <p:spPr>
          <a:xfrm flipH="1" flipV="1">
            <a:off x="3203848" y="1851670"/>
            <a:ext cx="1944216" cy="93610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902892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/>
          <a:srcRect r="388" b="5179"/>
          <a:stretch/>
        </p:blipFill>
        <p:spPr>
          <a:xfrm>
            <a:off x="10708" y="123478"/>
            <a:ext cx="9133292" cy="4874751"/>
          </a:xfrm>
          <a:prstGeom prst="rect">
            <a:avLst/>
          </a:prstGeom>
        </p:spPr>
      </p:pic>
      <p:sp>
        <p:nvSpPr>
          <p:cNvPr id="3" name="Chave direita 2"/>
          <p:cNvSpPr/>
          <p:nvPr/>
        </p:nvSpPr>
        <p:spPr>
          <a:xfrm>
            <a:off x="2411760" y="123478"/>
            <a:ext cx="360040" cy="4176464"/>
          </a:xfrm>
          <a:prstGeom prst="righ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705420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isel 1"/>
          <p:cNvSpPr/>
          <p:nvPr/>
        </p:nvSpPr>
        <p:spPr>
          <a:xfrm>
            <a:off x="1475656" y="1995686"/>
            <a:ext cx="6408712" cy="1080120"/>
          </a:xfrm>
          <a:prstGeom prst="bevel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800" dirty="0"/>
              <a:t>Recodificar variáveis </a:t>
            </a:r>
          </a:p>
        </p:txBody>
      </p:sp>
    </p:spTree>
    <p:extLst>
      <p:ext uri="{BB962C8B-B14F-4D97-AF65-F5344CB8AC3E}">
        <p14:creationId xmlns:p14="http://schemas.microsoft.com/office/powerpoint/2010/main" val="134987330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/>
          <a:srcRect r="388" b="5179"/>
          <a:stretch/>
        </p:blipFill>
        <p:spPr>
          <a:xfrm>
            <a:off x="0" y="123478"/>
            <a:ext cx="9108504" cy="4874751"/>
          </a:xfrm>
          <a:prstGeom prst="rect">
            <a:avLst/>
          </a:prstGeom>
        </p:spPr>
      </p:pic>
      <p:cxnSp>
        <p:nvCxnSpPr>
          <p:cNvPr id="4" name="Conector de seta reta 3"/>
          <p:cNvCxnSpPr/>
          <p:nvPr/>
        </p:nvCxnSpPr>
        <p:spPr>
          <a:xfrm flipH="1" flipV="1">
            <a:off x="4932040" y="1347614"/>
            <a:ext cx="1008112" cy="1080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79455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/>
          <a:srcRect r="-400" b="5179"/>
          <a:stretch/>
        </p:blipFill>
        <p:spPr>
          <a:xfrm>
            <a:off x="0" y="123478"/>
            <a:ext cx="9180512" cy="4874751"/>
          </a:xfrm>
          <a:prstGeom prst="rect">
            <a:avLst/>
          </a:prstGeom>
        </p:spPr>
      </p:pic>
      <p:cxnSp>
        <p:nvCxnSpPr>
          <p:cNvPr id="4" name="Conector de seta reta 3"/>
          <p:cNvCxnSpPr/>
          <p:nvPr/>
        </p:nvCxnSpPr>
        <p:spPr>
          <a:xfrm flipH="1" flipV="1">
            <a:off x="3707904" y="3003798"/>
            <a:ext cx="1224136" cy="93610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89007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/>
          <a:srcRect r="388" b="5179"/>
          <a:stretch/>
        </p:blipFill>
        <p:spPr>
          <a:xfrm>
            <a:off x="0" y="195486"/>
            <a:ext cx="9144000" cy="4874751"/>
          </a:xfrm>
          <a:prstGeom prst="rect">
            <a:avLst/>
          </a:prstGeom>
        </p:spPr>
      </p:pic>
      <p:sp>
        <p:nvSpPr>
          <p:cNvPr id="3" name="Chave direita 2"/>
          <p:cNvSpPr/>
          <p:nvPr/>
        </p:nvSpPr>
        <p:spPr>
          <a:xfrm>
            <a:off x="1763688" y="195486"/>
            <a:ext cx="360040" cy="4104456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169469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isel 1"/>
          <p:cNvSpPr/>
          <p:nvPr/>
        </p:nvSpPr>
        <p:spPr>
          <a:xfrm>
            <a:off x="1187624" y="1923678"/>
            <a:ext cx="6480720" cy="1080120"/>
          </a:xfrm>
          <a:prstGeom prst="bevel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2000" dirty="0"/>
              <a:t> Reordenar níveis dos fatores  </a:t>
            </a:r>
          </a:p>
        </p:txBody>
      </p:sp>
    </p:spTree>
    <p:extLst>
      <p:ext uri="{BB962C8B-B14F-4D97-AF65-F5344CB8AC3E}">
        <p14:creationId xmlns:p14="http://schemas.microsoft.com/office/powerpoint/2010/main" val="4120770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24BB0"/>
        </a:solid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entágono 1"/>
          <p:cNvSpPr/>
          <p:nvPr/>
        </p:nvSpPr>
        <p:spPr>
          <a:xfrm>
            <a:off x="539552" y="895862"/>
            <a:ext cx="5544616" cy="3384376"/>
          </a:xfrm>
          <a:prstGeom prst="homePlat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sz="1800" b="1" dirty="0"/>
          </a:p>
          <a:p>
            <a:pPr algn="ctr"/>
            <a:endParaRPr lang="pt-BR" sz="1800" b="1" dirty="0"/>
          </a:p>
          <a:p>
            <a:pPr algn="ctr"/>
            <a:endParaRPr lang="pt-BR" sz="1800" b="1" dirty="0"/>
          </a:p>
          <a:p>
            <a:pPr algn="ctr"/>
            <a:endParaRPr lang="pt-BR" sz="1800" b="1" dirty="0"/>
          </a:p>
          <a:p>
            <a:pPr algn="ctr"/>
            <a:endParaRPr lang="pt-BR" sz="1800" b="1" dirty="0"/>
          </a:p>
          <a:p>
            <a:pPr algn="ctr"/>
            <a:r>
              <a:rPr lang="pt-BR" sz="1800" b="1" dirty="0"/>
              <a:t>Hoje nós iremos aprender a:</a:t>
            </a:r>
          </a:p>
          <a:p>
            <a:pPr algn="ctr"/>
            <a:endParaRPr lang="pt-BR" sz="1800" b="1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pt-BR" sz="1600" dirty="0"/>
              <a:t>Instalar o R </a:t>
            </a:r>
            <a:r>
              <a:rPr lang="pt-BR" sz="1600" dirty="0" err="1"/>
              <a:t>Commander</a:t>
            </a:r>
            <a:r>
              <a:rPr lang="pt-BR" sz="1600" dirty="0"/>
              <a:t>;</a:t>
            </a:r>
          </a:p>
          <a:p>
            <a:pPr algn="ctr"/>
            <a:r>
              <a:rPr lang="pt-BR" sz="1800" b="1" dirty="0"/>
              <a:t> 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pt-BR" sz="1600" dirty="0"/>
              <a:t>Criar e exportar dados;</a:t>
            </a:r>
          </a:p>
          <a:p>
            <a:pPr algn="ctr"/>
            <a:endParaRPr lang="pt-BR" sz="1600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pt-BR" sz="1600" dirty="0"/>
              <a:t>Manipular dados;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pt-BR" sz="1600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pt-BR" sz="1600" dirty="0"/>
              <a:t>Fazer gráficos de diversos tipos.</a:t>
            </a:r>
          </a:p>
          <a:p>
            <a:pPr algn="ctr"/>
            <a:endParaRPr lang="pt-BR" sz="1600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pt-BR" sz="1600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pt-BR" sz="1600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pt-BR" sz="1600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pt-BR" sz="1600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pt-BR" sz="1600" dirty="0"/>
          </a:p>
        </p:txBody>
      </p:sp>
      <p:sp>
        <p:nvSpPr>
          <p:cNvPr id="3" name="Divisa 2"/>
          <p:cNvSpPr/>
          <p:nvPr/>
        </p:nvSpPr>
        <p:spPr>
          <a:xfrm>
            <a:off x="5004048" y="935126"/>
            <a:ext cx="3600400" cy="3305848"/>
          </a:xfrm>
          <a:prstGeom prst="chevro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2"/>
          <a:srcRect r="-400" b="5179"/>
          <a:stretch/>
        </p:blipFill>
        <p:spPr>
          <a:xfrm>
            <a:off x="0" y="123478"/>
            <a:ext cx="9180512" cy="4874751"/>
          </a:xfrm>
          <a:prstGeom prst="rect">
            <a:avLst/>
          </a:prstGeom>
        </p:spPr>
      </p:pic>
      <p:cxnSp>
        <p:nvCxnSpPr>
          <p:cNvPr id="5" name="Conector de seta reta 4"/>
          <p:cNvCxnSpPr/>
          <p:nvPr/>
        </p:nvCxnSpPr>
        <p:spPr>
          <a:xfrm flipH="1" flipV="1">
            <a:off x="5148064" y="2139702"/>
            <a:ext cx="1008112" cy="1080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322114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2"/>
          <a:srcRect r="388" b="5179"/>
          <a:stretch/>
        </p:blipFill>
        <p:spPr>
          <a:xfrm>
            <a:off x="0" y="123478"/>
            <a:ext cx="9108504" cy="4874751"/>
          </a:xfrm>
          <a:prstGeom prst="rect">
            <a:avLst/>
          </a:prstGeom>
        </p:spPr>
      </p:pic>
      <p:cxnSp>
        <p:nvCxnSpPr>
          <p:cNvPr id="4" name="Conector de seta reta 3"/>
          <p:cNvCxnSpPr/>
          <p:nvPr/>
        </p:nvCxnSpPr>
        <p:spPr>
          <a:xfrm flipH="1" flipV="1">
            <a:off x="1403648" y="2067694"/>
            <a:ext cx="432048" cy="115212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361630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/>
          <a:srcRect r="388" b="5179"/>
          <a:stretch/>
        </p:blipFill>
        <p:spPr>
          <a:xfrm>
            <a:off x="-34290" y="195486"/>
            <a:ext cx="9178290" cy="4874751"/>
          </a:xfrm>
          <a:prstGeom prst="rect">
            <a:avLst/>
          </a:prstGeom>
        </p:spPr>
      </p:pic>
      <p:cxnSp>
        <p:nvCxnSpPr>
          <p:cNvPr id="4" name="Conector de seta reta 3"/>
          <p:cNvCxnSpPr/>
          <p:nvPr/>
        </p:nvCxnSpPr>
        <p:spPr>
          <a:xfrm flipV="1">
            <a:off x="251520" y="1707654"/>
            <a:ext cx="144016" cy="1080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41052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uxograma: Cartão 3"/>
          <p:cNvSpPr/>
          <p:nvPr/>
        </p:nvSpPr>
        <p:spPr>
          <a:xfrm>
            <a:off x="899592" y="483518"/>
            <a:ext cx="7344816" cy="4248472"/>
          </a:xfrm>
          <a:prstGeom prst="flowChartPunchedCar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800" b="1" dirty="0">
                <a:latin typeface="+mj-lt"/>
              </a:rPr>
              <a:t>Como posso fazer os gráficos?</a:t>
            </a:r>
          </a:p>
          <a:p>
            <a:pPr algn="ctr"/>
            <a:endParaRPr lang="pt-BR" sz="1800" b="1" dirty="0">
              <a:latin typeface="+mj-lt"/>
            </a:endParaRPr>
          </a:p>
          <a:p>
            <a:r>
              <a:rPr lang="pt-BR" dirty="0">
                <a:latin typeface="+mj-lt"/>
              </a:rPr>
              <a:t>Sem dúvidas, fazer os gráficos é a parte mais divertida. Após manipular os dados, já podemos fazer diversos tipos de gráficos. Vamos abordar os seguintes:</a:t>
            </a:r>
          </a:p>
          <a:p>
            <a:endParaRPr lang="pt-BR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latin typeface="+mj-lt"/>
              </a:rPr>
              <a:t>Histograma;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latin typeface="+mj-lt"/>
              </a:rPr>
              <a:t>Boxplot;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latin typeface="+mj-lt"/>
              </a:rPr>
              <a:t>Gráfico de comparação de quantis;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latin typeface="+mj-lt"/>
              </a:rPr>
              <a:t>Gráfico de barras;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latin typeface="+mj-lt"/>
              </a:rPr>
              <a:t>Gráfico de pizza;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latin typeface="+mj-lt"/>
              </a:rPr>
              <a:t>Gráfico de médias.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algn="ctr"/>
            <a:endParaRPr lang="pt-BR" sz="1800" b="1" dirty="0"/>
          </a:p>
          <a:p>
            <a:pPr algn="ctr"/>
            <a:endParaRPr lang="pt-BR" sz="1800" b="1" dirty="0"/>
          </a:p>
        </p:txBody>
      </p:sp>
    </p:spTree>
    <p:extLst>
      <p:ext uri="{BB962C8B-B14F-4D97-AF65-F5344CB8AC3E}">
        <p14:creationId xmlns:p14="http://schemas.microsoft.com/office/powerpoint/2010/main" val="350392391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isel 6"/>
          <p:cNvSpPr/>
          <p:nvPr/>
        </p:nvSpPr>
        <p:spPr>
          <a:xfrm>
            <a:off x="2267744" y="1995686"/>
            <a:ext cx="5040560" cy="1008112"/>
          </a:xfrm>
          <a:prstGeom prst="bevel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800" dirty="0"/>
              <a:t>Histograma</a:t>
            </a:r>
          </a:p>
        </p:txBody>
      </p:sp>
    </p:spTree>
    <p:extLst>
      <p:ext uri="{BB962C8B-B14F-4D97-AF65-F5344CB8AC3E}">
        <p14:creationId xmlns:p14="http://schemas.microsoft.com/office/powerpoint/2010/main" val="353354106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/>
          <a:srcRect r="-400" b="5179"/>
          <a:stretch/>
        </p:blipFill>
        <p:spPr>
          <a:xfrm>
            <a:off x="0" y="123478"/>
            <a:ext cx="9180512" cy="4874751"/>
          </a:xfrm>
          <a:prstGeom prst="rect">
            <a:avLst/>
          </a:prstGeom>
        </p:spPr>
      </p:pic>
      <p:cxnSp>
        <p:nvCxnSpPr>
          <p:cNvPr id="4" name="Conector de seta reta 3"/>
          <p:cNvCxnSpPr/>
          <p:nvPr/>
        </p:nvCxnSpPr>
        <p:spPr>
          <a:xfrm flipH="1" flipV="1">
            <a:off x="3275856" y="1059582"/>
            <a:ext cx="1224136" cy="165618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515419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/>
          <a:srcRect r="-400" b="5179"/>
          <a:stretch/>
        </p:blipFill>
        <p:spPr>
          <a:xfrm>
            <a:off x="0" y="123478"/>
            <a:ext cx="9180512" cy="4874751"/>
          </a:xfrm>
          <a:prstGeom prst="rect">
            <a:avLst/>
          </a:prstGeom>
        </p:spPr>
      </p:pic>
      <p:cxnSp>
        <p:nvCxnSpPr>
          <p:cNvPr id="4" name="Conector de seta reta 3"/>
          <p:cNvCxnSpPr/>
          <p:nvPr/>
        </p:nvCxnSpPr>
        <p:spPr>
          <a:xfrm flipH="1" flipV="1">
            <a:off x="3923928" y="1851670"/>
            <a:ext cx="1224136" cy="100811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093928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2"/>
          <a:srcRect r="388" b="5179"/>
          <a:stretch/>
        </p:blipFill>
        <p:spPr>
          <a:xfrm>
            <a:off x="0" y="123478"/>
            <a:ext cx="9144000" cy="4874751"/>
          </a:xfrm>
          <a:prstGeom prst="rect">
            <a:avLst/>
          </a:prstGeom>
        </p:spPr>
      </p:pic>
      <p:cxnSp>
        <p:nvCxnSpPr>
          <p:cNvPr id="8" name="Conector de seta reta 7"/>
          <p:cNvCxnSpPr/>
          <p:nvPr/>
        </p:nvCxnSpPr>
        <p:spPr>
          <a:xfrm flipH="1">
            <a:off x="3851920" y="2859782"/>
            <a:ext cx="576064" cy="36004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047095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/>
          <a:srcRect l="1058" t="1114" r="388" b="5179"/>
          <a:stretch/>
        </p:blipFill>
        <p:spPr>
          <a:xfrm>
            <a:off x="0" y="123478"/>
            <a:ext cx="9139749" cy="4817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97080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isel 1"/>
          <p:cNvSpPr/>
          <p:nvPr/>
        </p:nvSpPr>
        <p:spPr>
          <a:xfrm>
            <a:off x="1763688" y="1707654"/>
            <a:ext cx="5472608" cy="1152128"/>
          </a:xfrm>
          <a:prstGeom prst="bevel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800" dirty="0"/>
              <a:t>Boxplot</a:t>
            </a:r>
          </a:p>
        </p:txBody>
      </p:sp>
    </p:spTree>
    <p:extLst>
      <p:ext uri="{BB962C8B-B14F-4D97-AF65-F5344CB8AC3E}">
        <p14:creationId xmlns:p14="http://schemas.microsoft.com/office/powerpoint/2010/main" val="15136500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24BB0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nto dobrado 2"/>
          <p:cNvSpPr/>
          <p:nvPr/>
        </p:nvSpPr>
        <p:spPr>
          <a:xfrm>
            <a:off x="395536" y="411510"/>
            <a:ext cx="8496944" cy="4248472"/>
          </a:xfrm>
          <a:prstGeom prst="foldedCorner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sz="1800" b="1" dirty="0"/>
          </a:p>
          <a:p>
            <a:pPr algn="ctr"/>
            <a:r>
              <a:rPr lang="pt-BR" sz="1800" b="1" dirty="0"/>
              <a:t>Instalação do R Commander</a:t>
            </a:r>
          </a:p>
          <a:p>
            <a:pPr algn="ctr"/>
            <a:endParaRPr lang="pt-BR" sz="1800" b="1" dirty="0"/>
          </a:p>
          <a:p>
            <a:r>
              <a:rPr lang="pt-BR" sz="1600" dirty="0"/>
              <a:t>Para a instalação do R </a:t>
            </a:r>
            <a:r>
              <a:rPr lang="pt-BR" sz="1600" dirty="0" err="1"/>
              <a:t>Commander</a:t>
            </a:r>
            <a:r>
              <a:rPr lang="pt-BR" sz="1600" dirty="0"/>
              <a:t>, é necessário ter o R e R Studio no seu dispositivo. No canal do YouTube “Estatística é com R” podemos encontrar um tutorial para instalar o programa. Lembre-se que o R e o R Studio são totalmente gratuitos. </a:t>
            </a:r>
          </a:p>
          <a:p>
            <a:endParaRPr lang="pt-BR" sz="1600" dirty="0"/>
          </a:p>
          <a:p>
            <a:r>
              <a:rPr lang="pt-BR" sz="1600" dirty="0"/>
              <a:t>Após realizar o processo de download, podemos usar o seguinte comando para instalar o R Commander:</a:t>
            </a:r>
          </a:p>
          <a:p>
            <a:endParaRPr lang="pt-BR" sz="1600" i="1" dirty="0"/>
          </a:p>
          <a:p>
            <a:pPr algn="ctr"/>
            <a:r>
              <a:rPr lang="pt-BR" sz="2000" i="1" dirty="0"/>
              <a:t>install.packages(“Rcmdr”)</a:t>
            </a:r>
          </a:p>
          <a:p>
            <a:pPr algn="ctr"/>
            <a:endParaRPr lang="pt-BR" sz="2000" dirty="0"/>
          </a:p>
          <a:p>
            <a:endParaRPr lang="pt-BR" dirty="0"/>
          </a:p>
          <a:p>
            <a:r>
              <a:rPr lang="pt-BR" sz="1600" dirty="0"/>
              <a:t>Em alguns minutos, o pacote estará instalado e pronto para o uso.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2"/>
          <a:srcRect r="-400" b="5179"/>
          <a:stretch/>
        </p:blipFill>
        <p:spPr>
          <a:xfrm>
            <a:off x="12230" y="195486"/>
            <a:ext cx="9180512" cy="4874751"/>
          </a:xfrm>
          <a:prstGeom prst="rect">
            <a:avLst/>
          </a:prstGeom>
        </p:spPr>
      </p:pic>
      <p:cxnSp>
        <p:nvCxnSpPr>
          <p:cNvPr id="4" name="Conector de seta reta 3"/>
          <p:cNvCxnSpPr/>
          <p:nvPr/>
        </p:nvCxnSpPr>
        <p:spPr>
          <a:xfrm flipH="1" flipV="1">
            <a:off x="3347864" y="1491630"/>
            <a:ext cx="1296144" cy="151216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566635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/>
          <a:srcRect r="-400" b="5179"/>
          <a:stretch/>
        </p:blipFill>
        <p:spPr>
          <a:xfrm>
            <a:off x="0" y="123478"/>
            <a:ext cx="9194876" cy="4874751"/>
          </a:xfrm>
          <a:prstGeom prst="rect">
            <a:avLst/>
          </a:prstGeom>
        </p:spPr>
      </p:pic>
      <p:cxnSp>
        <p:nvCxnSpPr>
          <p:cNvPr id="4" name="Conector de seta reta 3"/>
          <p:cNvCxnSpPr/>
          <p:nvPr/>
        </p:nvCxnSpPr>
        <p:spPr>
          <a:xfrm flipH="1" flipV="1">
            <a:off x="1979712" y="2355726"/>
            <a:ext cx="1008112" cy="151216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315911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/>
          <a:srcRect l="-387" t="424" r="776" b="6156"/>
          <a:stretch/>
        </p:blipFill>
        <p:spPr>
          <a:xfrm>
            <a:off x="-16638" y="195486"/>
            <a:ext cx="9160637" cy="4802743"/>
          </a:xfrm>
          <a:prstGeom prst="rect">
            <a:avLst/>
          </a:prstGeom>
        </p:spPr>
      </p:pic>
      <p:cxnSp>
        <p:nvCxnSpPr>
          <p:cNvPr id="4" name="Conector de seta reta 3"/>
          <p:cNvCxnSpPr/>
          <p:nvPr/>
        </p:nvCxnSpPr>
        <p:spPr>
          <a:xfrm flipH="1" flipV="1">
            <a:off x="755576" y="1707654"/>
            <a:ext cx="1800200" cy="208823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153279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/>
          <a:srcRect r="-400" b="5179"/>
          <a:stretch/>
        </p:blipFill>
        <p:spPr>
          <a:xfrm>
            <a:off x="0" y="123478"/>
            <a:ext cx="9180512" cy="4874751"/>
          </a:xfrm>
          <a:prstGeom prst="rect">
            <a:avLst/>
          </a:prstGeom>
        </p:spPr>
      </p:pic>
      <p:cxnSp>
        <p:nvCxnSpPr>
          <p:cNvPr id="4" name="Conector de seta reta 3"/>
          <p:cNvCxnSpPr/>
          <p:nvPr/>
        </p:nvCxnSpPr>
        <p:spPr>
          <a:xfrm flipH="1" flipV="1">
            <a:off x="1907704" y="2355726"/>
            <a:ext cx="864096" cy="187220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439487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/>
          <a:srcRect r="388" b="5179"/>
          <a:stretch/>
        </p:blipFill>
        <p:spPr>
          <a:xfrm>
            <a:off x="0" y="123478"/>
            <a:ext cx="9144000" cy="4874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0087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/>
          <a:srcRect r="388" b="5179"/>
          <a:stretch/>
        </p:blipFill>
        <p:spPr>
          <a:xfrm>
            <a:off x="0" y="123478"/>
            <a:ext cx="9144000" cy="4874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96519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isel 1"/>
          <p:cNvSpPr/>
          <p:nvPr/>
        </p:nvSpPr>
        <p:spPr>
          <a:xfrm>
            <a:off x="2051720" y="1851670"/>
            <a:ext cx="5400600" cy="1008112"/>
          </a:xfrm>
          <a:prstGeom prst="bevel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800" dirty="0"/>
              <a:t>Gráfico de comparação de quantis </a:t>
            </a:r>
          </a:p>
        </p:txBody>
      </p:sp>
    </p:spTree>
    <p:extLst>
      <p:ext uri="{BB962C8B-B14F-4D97-AF65-F5344CB8AC3E}">
        <p14:creationId xmlns:p14="http://schemas.microsoft.com/office/powerpoint/2010/main" val="21222049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/>
          <a:srcRect r="-400" b="6579"/>
          <a:stretch/>
        </p:blipFill>
        <p:spPr>
          <a:xfrm>
            <a:off x="0" y="123478"/>
            <a:ext cx="9180512" cy="4802743"/>
          </a:xfrm>
          <a:prstGeom prst="rect">
            <a:avLst/>
          </a:prstGeom>
        </p:spPr>
      </p:pic>
      <p:cxnSp>
        <p:nvCxnSpPr>
          <p:cNvPr id="4" name="Conector de seta reta 3"/>
          <p:cNvCxnSpPr/>
          <p:nvPr/>
        </p:nvCxnSpPr>
        <p:spPr>
          <a:xfrm flipH="1" flipV="1">
            <a:off x="3347864" y="1563638"/>
            <a:ext cx="1080120" cy="100811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798498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/>
          <a:srcRect r="388" b="5179"/>
          <a:stretch/>
        </p:blipFill>
        <p:spPr>
          <a:xfrm>
            <a:off x="0" y="195486"/>
            <a:ext cx="9144000" cy="4874751"/>
          </a:xfrm>
          <a:prstGeom prst="rect">
            <a:avLst/>
          </a:prstGeom>
        </p:spPr>
      </p:pic>
      <p:cxnSp>
        <p:nvCxnSpPr>
          <p:cNvPr id="4" name="Conector de seta reta 3"/>
          <p:cNvCxnSpPr/>
          <p:nvPr/>
        </p:nvCxnSpPr>
        <p:spPr>
          <a:xfrm flipH="1" flipV="1">
            <a:off x="4211960" y="1635646"/>
            <a:ext cx="2952328" cy="144016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133734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/>
          <a:srcRect r="-400" b="6579"/>
          <a:stretch/>
        </p:blipFill>
        <p:spPr>
          <a:xfrm>
            <a:off x="0" y="195486"/>
            <a:ext cx="9180512" cy="4802743"/>
          </a:xfrm>
          <a:prstGeom prst="rect">
            <a:avLst/>
          </a:prstGeom>
        </p:spPr>
      </p:pic>
      <p:cxnSp>
        <p:nvCxnSpPr>
          <p:cNvPr id="4" name="Conector de seta reta 3"/>
          <p:cNvCxnSpPr/>
          <p:nvPr/>
        </p:nvCxnSpPr>
        <p:spPr>
          <a:xfrm flipH="1" flipV="1">
            <a:off x="755576" y="843558"/>
            <a:ext cx="936104" cy="43204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2721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/>
          <a:srcRect r="388" b="5179"/>
          <a:stretch/>
        </p:blipFill>
        <p:spPr>
          <a:xfrm>
            <a:off x="0" y="123478"/>
            <a:ext cx="9144000" cy="4874751"/>
          </a:xfrm>
          <a:prstGeom prst="rect">
            <a:avLst/>
          </a:prstGeom>
        </p:spPr>
      </p:pic>
      <p:cxnSp>
        <p:nvCxnSpPr>
          <p:cNvPr id="9" name="Conector de seta reta 8"/>
          <p:cNvCxnSpPr/>
          <p:nvPr/>
        </p:nvCxnSpPr>
        <p:spPr>
          <a:xfrm flipH="1">
            <a:off x="1907704" y="1131590"/>
            <a:ext cx="86409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456463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/>
          <a:srcRect r="388" b="6579"/>
          <a:stretch/>
        </p:blipFill>
        <p:spPr>
          <a:xfrm>
            <a:off x="0" y="195486"/>
            <a:ext cx="9144000" cy="4802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89304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/>
          <a:srcRect r="-400" b="5179"/>
          <a:stretch/>
        </p:blipFill>
        <p:spPr>
          <a:xfrm>
            <a:off x="0" y="123478"/>
            <a:ext cx="9180512" cy="4874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78842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isel 1"/>
          <p:cNvSpPr/>
          <p:nvPr/>
        </p:nvSpPr>
        <p:spPr>
          <a:xfrm>
            <a:off x="1907704" y="1995686"/>
            <a:ext cx="5544616" cy="936104"/>
          </a:xfrm>
          <a:prstGeom prst="bevel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800" dirty="0"/>
              <a:t>Gráfico de barras</a:t>
            </a:r>
          </a:p>
        </p:txBody>
      </p:sp>
    </p:spTree>
    <p:extLst>
      <p:ext uri="{BB962C8B-B14F-4D97-AF65-F5344CB8AC3E}">
        <p14:creationId xmlns:p14="http://schemas.microsoft.com/office/powerpoint/2010/main" val="196354302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/>
          <a:srcRect r="-399" b="5179"/>
          <a:stretch/>
        </p:blipFill>
        <p:spPr>
          <a:xfrm>
            <a:off x="0" y="123478"/>
            <a:ext cx="9180512" cy="4874751"/>
          </a:xfrm>
          <a:prstGeom prst="rect">
            <a:avLst/>
          </a:prstGeom>
        </p:spPr>
      </p:pic>
      <p:cxnSp>
        <p:nvCxnSpPr>
          <p:cNvPr id="4" name="Conector de seta reta 3"/>
          <p:cNvCxnSpPr/>
          <p:nvPr/>
        </p:nvCxnSpPr>
        <p:spPr>
          <a:xfrm flipH="1" flipV="1">
            <a:off x="3347864" y="2560853"/>
            <a:ext cx="936104" cy="130704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538378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/>
          <a:srcRect r="-399" b="5179"/>
          <a:stretch/>
        </p:blipFill>
        <p:spPr>
          <a:xfrm>
            <a:off x="0" y="123478"/>
            <a:ext cx="9180512" cy="4874751"/>
          </a:xfrm>
          <a:prstGeom prst="rect">
            <a:avLst/>
          </a:prstGeom>
        </p:spPr>
      </p:pic>
      <p:cxnSp>
        <p:nvCxnSpPr>
          <p:cNvPr id="4" name="Conector de seta reta 3"/>
          <p:cNvCxnSpPr/>
          <p:nvPr/>
        </p:nvCxnSpPr>
        <p:spPr>
          <a:xfrm flipH="1" flipV="1">
            <a:off x="2051720" y="3651870"/>
            <a:ext cx="648072" cy="79208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97612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/>
          <a:srcRect r="-400" b="5179"/>
          <a:stretch/>
        </p:blipFill>
        <p:spPr>
          <a:xfrm>
            <a:off x="0" y="123478"/>
            <a:ext cx="9180512" cy="4874751"/>
          </a:xfrm>
          <a:prstGeom prst="rect">
            <a:avLst/>
          </a:prstGeom>
        </p:spPr>
      </p:pic>
      <p:cxnSp>
        <p:nvCxnSpPr>
          <p:cNvPr id="6" name="Conector de seta reta 5"/>
          <p:cNvCxnSpPr/>
          <p:nvPr/>
        </p:nvCxnSpPr>
        <p:spPr>
          <a:xfrm flipH="1" flipV="1">
            <a:off x="2123728" y="3651870"/>
            <a:ext cx="1152128" cy="115212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336753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/>
          <a:srcRect l="-1" r="-1186" b="5179"/>
          <a:stretch/>
        </p:blipFill>
        <p:spPr>
          <a:xfrm>
            <a:off x="0" y="123478"/>
            <a:ext cx="9252520" cy="4874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63837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/>
          <a:srcRect r="-400" b="5179"/>
          <a:stretch/>
        </p:blipFill>
        <p:spPr>
          <a:xfrm>
            <a:off x="0" y="123478"/>
            <a:ext cx="9180512" cy="4874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35297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isel 1"/>
          <p:cNvSpPr/>
          <p:nvPr/>
        </p:nvSpPr>
        <p:spPr>
          <a:xfrm>
            <a:off x="1907704" y="1995686"/>
            <a:ext cx="5472608" cy="864096"/>
          </a:xfrm>
          <a:prstGeom prst="bevel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800" dirty="0"/>
              <a:t>Gráfico de pizza</a:t>
            </a:r>
          </a:p>
        </p:txBody>
      </p:sp>
    </p:spTree>
    <p:extLst>
      <p:ext uri="{BB962C8B-B14F-4D97-AF65-F5344CB8AC3E}">
        <p14:creationId xmlns:p14="http://schemas.microsoft.com/office/powerpoint/2010/main" val="411879748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/>
          <a:srcRect r="-400" b="5179"/>
          <a:stretch/>
        </p:blipFill>
        <p:spPr>
          <a:xfrm>
            <a:off x="0" y="123478"/>
            <a:ext cx="9180512" cy="4874751"/>
          </a:xfrm>
          <a:prstGeom prst="rect">
            <a:avLst/>
          </a:prstGeom>
        </p:spPr>
      </p:pic>
      <p:cxnSp>
        <p:nvCxnSpPr>
          <p:cNvPr id="4" name="Conector de seta reta 3"/>
          <p:cNvCxnSpPr/>
          <p:nvPr/>
        </p:nvCxnSpPr>
        <p:spPr>
          <a:xfrm flipH="1" flipV="1">
            <a:off x="3275856" y="2715766"/>
            <a:ext cx="1080120" cy="151216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71405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/>
          <a:srcRect r="-400" b="5179"/>
          <a:stretch/>
        </p:blipFill>
        <p:spPr>
          <a:xfrm>
            <a:off x="13563" y="123478"/>
            <a:ext cx="9180512" cy="4874751"/>
          </a:xfrm>
          <a:prstGeom prst="rect">
            <a:avLst/>
          </a:prstGeom>
        </p:spPr>
      </p:pic>
      <p:cxnSp>
        <p:nvCxnSpPr>
          <p:cNvPr id="6" name="Conector de seta reta 5"/>
          <p:cNvCxnSpPr/>
          <p:nvPr/>
        </p:nvCxnSpPr>
        <p:spPr>
          <a:xfrm flipH="1">
            <a:off x="3491880" y="3075806"/>
            <a:ext cx="1008112" cy="93610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Conector de seta reta 7"/>
          <p:cNvCxnSpPr/>
          <p:nvPr/>
        </p:nvCxnSpPr>
        <p:spPr>
          <a:xfrm flipH="1">
            <a:off x="1907704" y="1275606"/>
            <a:ext cx="108012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471081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/>
          <a:srcRect r="-400" b="6579"/>
          <a:stretch/>
        </p:blipFill>
        <p:spPr>
          <a:xfrm>
            <a:off x="0" y="195486"/>
            <a:ext cx="9180512" cy="4802743"/>
          </a:xfrm>
          <a:prstGeom prst="rect">
            <a:avLst/>
          </a:prstGeom>
        </p:spPr>
      </p:pic>
      <p:cxnSp>
        <p:nvCxnSpPr>
          <p:cNvPr id="4" name="Conector de seta reta 3"/>
          <p:cNvCxnSpPr/>
          <p:nvPr/>
        </p:nvCxnSpPr>
        <p:spPr>
          <a:xfrm flipH="1" flipV="1">
            <a:off x="2051720" y="2211710"/>
            <a:ext cx="1368152" cy="165618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098603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/>
          <a:srcRect r="-2762" b="5179"/>
          <a:stretch/>
        </p:blipFill>
        <p:spPr>
          <a:xfrm>
            <a:off x="0" y="123478"/>
            <a:ext cx="9396536" cy="4874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35179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/>
          <a:srcRect r="-400" b="5179"/>
          <a:stretch/>
        </p:blipFill>
        <p:spPr>
          <a:xfrm>
            <a:off x="0" y="123478"/>
            <a:ext cx="9180512" cy="4874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44918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isel 1"/>
          <p:cNvSpPr/>
          <p:nvPr/>
        </p:nvSpPr>
        <p:spPr>
          <a:xfrm>
            <a:off x="2123728" y="1923678"/>
            <a:ext cx="5112568" cy="864096"/>
          </a:xfrm>
          <a:prstGeom prst="bevel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800" dirty="0"/>
              <a:t>Gráfico de médias</a:t>
            </a:r>
          </a:p>
        </p:txBody>
      </p:sp>
    </p:spTree>
    <p:extLst>
      <p:ext uri="{BB962C8B-B14F-4D97-AF65-F5344CB8AC3E}">
        <p14:creationId xmlns:p14="http://schemas.microsoft.com/office/powerpoint/2010/main" val="175366734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/>
          <a:srcRect r="-400" b="5179"/>
          <a:stretch/>
        </p:blipFill>
        <p:spPr>
          <a:xfrm>
            <a:off x="0" y="123478"/>
            <a:ext cx="9180512" cy="4874751"/>
          </a:xfrm>
          <a:prstGeom prst="rect">
            <a:avLst/>
          </a:prstGeom>
        </p:spPr>
      </p:pic>
      <p:cxnSp>
        <p:nvCxnSpPr>
          <p:cNvPr id="4" name="Conector de seta reta 3"/>
          <p:cNvCxnSpPr/>
          <p:nvPr/>
        </p:nvCxnSpPr>
        <p:spPr>
          <a:xfrm flipH="1" flipV="1">
            <a:off x="3275856" y="2283718"/>
            <a:ext cx="864096" cy="93610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132230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/>
          <a:srcRect l="-1" r="-1186" b="5179"/>
          <a:stretch/>
        </p:blipFill>
        <p:spPr>
          <a:xfrm>
            <a:off x="0" y="123478"/>
            <a:ext cx="9252520" cy="4874751"/>
          </a:xfrm>
          <a:prstGeom prst="rect">
            <a:avLst/>
          </a:prstGeom>
        </p:spPr>
      </p:pic>
      <p:cxnSp>
        <p:nvCxnSpPr>
          <p:cNvPr id="4" name="Conector de seta reta 3"/>
          <p:cNvCxnSpPr/>
          <p:nvPr/>
        </p:nvCxnSpPr>
        <p:spPr>
          <a:xfrm flipH="1" flipV="1">
            <a:off x="2627784" y="3363838"/>
            <a:ext cx="864096" cy="156238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606170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2"/>
          <a:srcRect l="-1" r="-1186" b="5179"/>
          <a:stretch/>
        </p:blipFill>
        <p:spPr>
          <a:xfrm>
            <a:off x="0" y="123478"/>
            <a:ext cx="9252520" cy="4874751"/>
          </a:xfrm>
          <a:prstGeom prst="rect">
            <a:avLst/>
          </a:prstGeom>
        </p:spPr>
      </p:pic>
      <p:cxnSp>
        <p:nvCxnSpPr>
          <p:cNvPr id="5" name="Conector de seta reta 4"/>
          <p:cNvCxnSpPr/>
          <p:nvPr/>
        </p:nvCxnSpPr>
        <p:spPr>
          <a:xfrm flipH="1" flipV="1">
            <a:off x="2555776" y="3291830"/>
            <a:ext cx="936104" cy="86409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204272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/>
          <a:srcRect r="-400" b="6579"/>
          <a:stretch/>
        </p:blipFill>
        <p:spPr>
          <a:xfrm>
            <a:off x="0" y="123478"/>
            <a:ext cx="9180512" cy="4802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72187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/>
          <a:srcRect l="-1" r="-1186" b="5179"/>
          <a:stretch/>
        </p:blipFill>
        <p:spPr>
          <a:xfrm>
            <a:off x="0" y="123478"/>
            <a:ext cx="9252520" cy="4874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66202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isel 1"/>
          <p:cNvSpPr/>
          <p:nvPr/>
        </p:nvSpPr>
        <p:spPr>
          <a:xfrm>
            <a:off x="1763688" y="2067694"/>
            <a:ext cx="5688632" cy="1008112"/>
          </a:xfrm>
          <a:prstGeom prst="bevel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800" dirty="0"/>
              <a:t>Salvando o gráfico</a:t>
            </a:r>
          </a:p>
        </p:txBody>
      </p:sp>
    </p:spTree>
    <p:extLst>
      <p:ext uri="{BB962C8B-B14F-4D97-AF65-F5344CB8AC3E}">
        <p14:creationId xmlns:p14="http://schemas.microsoft.com/office/powerpoint/2010/main" val="38849607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/>
          <a:srcRect r="388" b="5179"/>
          <a:stretch/>
        </p:blipFill>
        <p:spPr>
          <a:xfrm>
            <a:off x="0" y="123478"/>
            <a:ext cx="9144000" cy="4874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64874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/>
          <a:srcRect r="-400" b="5179"/>
          <a:stretch/>
        </p:blipFill>
        <p:spPr>
          <a:xfrm>
            <a:off x="0" y="123478"/>
            <a:ext cx="9180512" cy="4874751"/>
          </a:xfrm>
          <a:prstGeom prst="rect">
            <a:avLst/>
          </a:prstGeom>
        </p:spPr>
      </p:pic>
      <p:cxnSp>
        <p:nvCxnSpPr>
          <p:cNvPr id="4" name="Conector de seta reta 3"/>
          <p:cNvCxnSpPr/>
          <p:nvPr/>
        </p:nvCxnSpPr>
        <p:spPr>
          <a:xfrm flipH="1" flipV="1">
            <a:off x="4644008" y="3147814"/>
            <a:ext cx="1008112" cy="165618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051973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2"/>
          <a:srcRect r="-4336" b="5179"/>
          <a:stretch/>
        </p:blipFill>
        <p:spPr>
          <a:xfrm>
            <a:off x="0" y="123478"/>
            <a:ext cx="9540552" cy="4874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93979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/>
          <a:srcRect r="-4336" b="5179"/>
          <a:stretch/>
        </p:blipFill>
        <p:spPr>
          <a:xfrm>
            <a:off x="0" y="123478"/>
            <a:ext cx="9540552" cy="4874751"/>
          </a:xfrm>
          <a:prstGeom prst="rect">
            <a:avLst/>
          </a:prstGeom>
        </p:spPr>
      </p:pic>
      <p:cxnSp>
        <p:nvCxnSpPr>
          <p:cNvPr id="4" name="Conector de seta reta 3"/>
          <p:cNvCxnSpPr/>
          <p:nvPr/>
        </p:nvCxnSpPr>
        <p:spPr>
          <a:xfrm flipV="1">
            <a:off x="2483768" y="3507854"/>
            <a:ext cx="648072" cy="1080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545803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/>
          <a:srcRect r="-2762" b="5179"/>
          <a:stretch/>
        </p:blipFill>
        <p:spPr>
          <a:xfrm>
            <a:off x="0" y="123478"/>
            <a:ext cx="9396536" cy="4874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47151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lipse 4"/>
          <p:cNvSpPr/>
          <p:nvPr/>
        </p:nvSpPr>
        <p:spPr>
          <a:xfrm>
            <a:off x="899592" y="915566"/>
            <a:ext cx="7344816" cy="309634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800" b="1" dirty="0"/>
              <a:t>Script</a:t>
            </a:r>
          </a:p>
          <a:p>
            <a:pPr algn="ctr"/>
            <a:endParaRPr lang="pt-BR" sz="1800" b="1" dirty="0"/>
          </a:p>
          <a:p>
            <a:r>
              <a:rPr lang="pt-BR" dirty="0"/>
              <a:t>É isso mesmo, o script já está pronto. No R Commander, cada comando que você executa o pacote gera um script para que você </a:t>
            </a:r>
            <a:r>
              <a:rPr lang="pt-BR"/>
              <a:t>possa utilizar </a:t>
            </a:r>
            <a:r>
              <a:rPr lang="pt-BR" dirty="0"/>
              <a:t>no R Studio. Ou seja, O R Commander faz todo o trabalho de gerar os comandos. Depois de salvar o script, você já poderá usá-lo no R Studio sem precisar “chamar” o R Commander. </a:t>
            </a:r>
          </a:p>
          <a:p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2774570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/>
          <a:srcRect r="-1974" b="5179"/>
          <a:stretch/>
        </p:blipFill>
        <p:spPr>
          <a:xfrm>
            <a:off x="0" y="123478"/>
            <a:ext cx="9324528" cy="4874751"/>
          </a:xfrm>
          <a:prstGeom prst="rect">
            <a:avLst/>
          </a:prstGeom>
        </p:spPr>
      </p:pic>
      <p:sp>
        <p:nvSpPr>
          <p:cNvPr id="3" name="Chave direita 2"/>
          <p:cNvSpPr/>
          <p:nvPr/>
        </p:nvSpPr>
        <p:spPr>
          <a:xfrm>
            <a:off x="4860032" y="915566"/>
            <a:ext cx="144016" cy="2304256"/>
          </a:xfrm>
          <a:prstGeom prst="righ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4961722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/>
          <a:srcRect l="-1" r="-1186" b="5179"/>
          <a:stretch/>
        </p:blipFill>
        <p:spPr>
          <a:xfrm>
            <a:off x="0" y="123478"/>
            <a:ext cx="9252520" cy="4874751"/>
          </a:xfrm>
          <a:prstGeom prst="rect">
            <a:avLst/>
          </a:prstGeom>
        </p:spPr>
      </p:pic>
      <p:cxnSp>
        <p:nvCxnSpPr>
          <p:cNvPr id="4" name="Conector de seta reta 3"/>
          <p:cNvCxnSpPr/>
          <p:nvPr/>
        </p:nvCxnSpPr>
        <p:spPr>
          <a:xfrm flipH="1" flipV="1">
            <a:off x="611560" y="1131590"/>
            <a:ext cx="1800200" cy="79208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291368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/>
          <a:srcRect r="-1974" b="5179"/>
          <a:stretch/>
        </p:blipFill>
        <p:spPr>
          <a:xfrm>
            <a:off x="0" y="123478"/>
            <a:ext cx="9324528" cy="4874751"/>
          </a:xfrm>
          <a:prstGeom prst="rect">
            <a:avLst/>
          </a:prstGeom>
        </p:spPr>
      </p:pic>
      <p:cxnSp>
        <p:nvCxnSpPr>
          <p:cNvPr id="4" name="Conector de seta reta 3"/>
          <p:cNvCxnSpPr/>
          <p:nvPr/>
        </p:nvCxnSpPr>
        <p:spPr>
          <a:xfrm flipH="1" flipV="1">
            <a:off x="683568" y="1275606"/>
            <a:ext cx="504056" cy="100811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28005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/>
          <a:srcRect r="-400" b="5179"/>
          <a:stretch/>
        </p:blipFill>
        <p:spPr>
          <a:xfrm>
            <a:off x="-31483" y="123478"/>
            <a:ext cx="9180512" cy="4874751"/>
          </a:xfrm>
          <a:prstGeom prst="rect">
            <a:avLst/>
          </a:prstGeom>
        </p:spPr>
      </p:pic>
      <p:cxnSp>
        <p:nvCxnSpPr>
          <p:cNvPr id="4" name="Conector de seta reta 3"/>
          <p:cNvCxnSpPr/>
          <p:nvPr/>
        </p:nvCxnSpPr>
        <p:spPr>
          <a:xfrm flipH="1" flipV="1">
            <a:off x="467544" y="1275606"/>
            <a:ext cx="216024" cy="122413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365461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/>
          <a:srcRect l="-1" r="-1186" b="5179"/>
          <a:stretch/>
        </p:blipFill>
        <p:spPr>
          <a:xfrm>
            <a:off x="0" y="123478"/>
            <a:ext cx="9252520" cy="4874751"/>
          </a:xfrm>
          <a:prstGeom prst="rect">
            <a:avLst/>
          </a:prstGeom>
        </p:spPr>
      </p:pic>
      <p:cxnSp>
        <p:nvCxnSpPr>
          <p:cNvPr id="4" name="Conector de seta reta 3"/>
          <p:cNvCxnSpPr/>
          <p:nvPr/>
        </p:nvCxnSpPr>
        <p:spPr>
          <a:xfrm flipH="1" flipV="1">
            <a:off x="3419872" y="3435846"/>
            <a:ext cx="792088" cy="79208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5375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nto dobrado 1"/>
          <p:cNvSpPr/>
          <p:nvPr/>
        </p:nvSpPr>
        <p:spPr>
          <a:xfrm>
            <a:off x="5436096" y="555526"/>
            <a:ext cx="3240360" cy="4176464"/>
          </a:xfrm>
          <a:prstGeom prst="foldedCorne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Texto explicativo em seta para a direita 7"/>
          <p:cNvSpPr/>
          <p:nvPr/>
        </p:nvSpPr>
        <p:spPr>
          <a:xfrm>
            <a:off x="467544" y="555526"/>
            <a:ext cx="4752528" cy="4176464"/>
          </a:xfrm>
          <a:prstGeom prst="rightArrow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800" b="1" dirty="0"/>
              <a:t>Criando e exportando dados</a:t>
            </a:r>
          </a:p>
          <a:p>
            <a:pPr algn="ctr"/>
            <a:endParaRPr lang="pt-BR" sz="1800" b="1" dirty="0"/>
          </a:p>
          <a:p>
            <a:pPr algn="ctr"/>
            <a:r>
              <a:rPr lang="pt-BR" dirty="0"/>
              <a:t>Agora já podemos criar e exportar dados de forma descomplicada. Primeiramente, vamos criar um banco de dados dentro do próprio R Commander. Os dados que vamos usar encontram-se no livro “Estatística Básica”, dos autores Wilton de O. Bussab e Pedro A. Morettin.</a:t>
            </a: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160" y="1059582"/>
            <a:ext cx="2183320" cy="3168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18625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isel 1"/>
          <p:cNvSpPr/>
          <p:nvPr/>
        </p:nvSpPr>
        <p:spPr>
          <a:xfrm>
            <a:off x="1907704" y="2067694"/>
            <a:ext cx="5688632" cy="792088"/>
          </a:xfrm>
          <a:prstGeom prst="bevel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800" dirty="0"/>
              <a:t>Abrindo o script no R Studio</a:t>
            </a:r>
          </a:p>
        </p:txBody>
      </p:sp>
    </p:spTree>
    <p:extLst>
      <p:ext uri="{BB962C8B-B14F-4D97-AF65-F5344CB8AC3E}">
        <p14:creationId xmlns:p14="http://schemas.microsoft.com/office/powerpoint/2010/main" val="59906606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/>
          <a:srcRect l="-1" r="-1186" b="5179"/>
          <a:stretch/>
        </p:blipFill>
        <p:spPr>
          <a:xfrm>
            <a:off x="0" y="123478"/>
            <a:ext cx="9252520" cy="4874751"/>
          </a:xfrm>
          <a:prstGeom prst="rect">
            <a:avLst/>
          </a:prstGeom>
        </p:spPr>
      </p:pic>
      <p:cxnSp>
        <p:nvCxnSpPr>
          <p:cNvPr id="4" name="Conector de seta reta 3"/>
          <p:cNvCxnSpPr/>
          <p:nvPr/>
        </p:nvCxnSpPr>
        <p:spPr>
          <a:xfrm flipH="1" flipV="1">
            <a:off x="2051720" y="843558"/>
            <a:ext cx="1224136" cy="14401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9337411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/>
          <a:srcRect r="-1974" b="5179"/>
          <a:stretch/>
        </p:blipFill>
        <p:spPr>
          <a:xfrm>
            <a:off x="0" y="123478"/>
            <a:ext cx="9324528" cy="4874751"/>
          </a:xfrm>
          <a:prstGeom prst="rect">
            <a:avLst/>
          </a:prstGeom>
        </p:spPr>
      </p:pic>
      <p:cxnSp>
        <p:nvCxnSpPr>
          <p:cNvPr id="4" name="Conector de seta reta 3"/>
          <p:cNvCxnSpPr/>
          <p:nvPr/>
        </p:nvCxnSpPr>
        <p:spPr>
          <a:xfrm flipH="1" flipV="1">
            <a:off x="3491880" y="3435846"/>
            <a:ext cx="360040" cy="129614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478414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/>
          <a:srcRect r="-1974" b="5179"/>
          <a:stretch/>
        </p:blipFill>
        <p:spPr>
          <a:xfrm>
            <a:off x="0" y="123478"/>
            <a:ext cx="9324528" cy="4874751"/>
          </a:xfrm>
          <a:prstGeom prst="rect">
            <a:avLst/>
          </a:prstGeom>
        </p:spPr>
      </p:pic>
      <p:sp>
        <p:nvSpPr>
          <p:cNvPr id="4" name="Chave direita 3"/>
          <p:cNvSpPr/>
          <p:nvPr/>
        </p:nvSpPr>
        <p:spPr>
          <a:xfrm>
            <a:off x="4932040" y="699542"/>
            <a:ext cx="216024" cy="2376264"/>
          </a:xfrm>
          <a:prstGeom prst="righ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000035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uxograma: Decisão 3"/>
          <p:cNvSpPr/>
          <p:nvPr/>
        </p:nvSpPr>
        <p:spPr>
          <a:xfrm>
            <a:off x="0" y="483518"/>
            <a:ext cx="9144000" cy="4032448"/>
          </a:xfrm>
          <a:prstGeom prst="flowChartDecisio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CaixaDeTexto 2"/>
          <p:cNvSpPr txBox="1"/>
          <p:nvPr/>
        </p:nvSpPr>
        <p:spPr>
          <a:xfrm>
            <a:off x="1619672" y="1419622"/>
            <a:ext cx="6192688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800" b="1" dirty="0"/>
              <a:t>Referências </a:t>
            </a:r>
          </a:p>
          <a:p>
            <a:endParaRPr lang="pt-BR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/>
              <a:t>Apostila R Commander – Prof.º Umberto Guarnier Mignozzete</a:t>
            </a:r>
          </a:p>
          <a:p>
            <a:endParaRPr lang="pt-B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/>
              <a:t>Facilitando o aprendizado da Estatística – George A. Melo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600" dirty="0"/>
          </a:p>
          <a:p>
            <a:pPr algn="ctr"/>
            <a:endParaRPr lang="pt-BR" sz="1800" b="1" dirty="0"/>
          </a:p>
          <a:p>
            <a:pPr algn="ctr"/>
            <a:endParaRPr lang="pt-BR" sz="1800" b="1" dirty="0"/>
          </a:p>
          <a:p>
            <a:pPr algn="ctr"/>
            <a:endParaRPr lang="pt-BR" sz="1800" b="1" dirty="0"/>
          </a:p>
          <a:p>
            <a:pPr algn="ctr"/>
            <a:endParaRPr lang="pt-BR" sz="1800" b="1" dirty="0"/>
          </a:p>
          <a:p>
            <a:pPr algn="ctr"/>
            <a:endParaRPr lang="pt-BR" sz="1800" b="1" dirty="0"/>
          </a:p>
        </p:txBody>
      </p:sp>
    </p:spTree>
    <p:extLst>
      <p:ext uri="{BB962C8B-B14F-4D97-AF65-F5344CB8AC3E}">
        <p14:creationId xmlns:p14="http://schemas.microsoft.com/office/powerpoint/2010/main" val="142151669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de cantos arredondados 1"/>
          <p:cNvSpPr/>
          <p:nvPr/>
        </p:nvSpPr>
        <p:spPr>
          <a:xfrm>
            <a:off x="611560" y="411510"/>
            <a:ext cx="7992888" cy="424847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pt-BR" sz="2000" b="1" dirty="0"/>
              <a:t>    Veja mais em...</a:t>
            </a:r>
          </a:p>
          <a:p>
            <a:pPr algn="ctr"/>
            <a:endParaRPr lang="pt-BR" sz="1800" b="1" dirty="0"/>
          </a:p>
          <a:p>
            <a:pPr algn="ctr"/>
            <a:endParaRPr lang="pt-BR" sz="1800" b="1" dirty="0"/>
          </a:p>
          <a:p>
            <a:pPr algn="ctr"/>
            <a:endParaRPr lang="pt-BR" sz="1800" b="1" dirty="0"/>
          </a:p>
          <a:p>
            <a:pPr algn="ctr"/>
            <a:endParaRPr lang="pt-BR" sz="1800" b="1" dirty="0"/>
          </a:p>
          <a:p>
            <a:pPr algn="ctr"/>
            <a:endParaRPr lang="pt-BR" sz="1800" b="1" dirty="0"/>
          </a:p>
          <a:p>
            <a:pPr algn="ctr"/>
            <a:endParaRPr lang="pt-BR" sz="1800" b="1" dirty="0"/>
          </a:p>
          <a:p>
            <a:pPr algn="ctr"/>
            <a:endParaRPr lang="pt-BR" sz="1800" b="1" dirty="0"/>
          </a:p>
          <a:p>
            <a:pPr algn="ctr"/>
            <a:endParaRPr lang="pt-BR" sz="1800" b="1" dirty="0"/>
          </a:p>
          <a:p>
            <a:pPr algn="ctr"/>
            <a:endParaRPr lang="pt-BR" sz="1800" b="1" dirty="0"/>
          </a:p>
          <a:p>
            <a:pPr algn="ctr"/>
            <a:endParaRPr lang="pt-BR" sz="1800" b="1" dirty="0"/>
          </a:p>
          <a:p>
            <a:pPr algn="ctr"/>
            <a:endParaRPr lang="pt-BR" sz="1800" b="1" dirty="0"/>
          </a:p>
          <a:p>
            <a:pPr algn="ctr"/>
            <a:endParaRPr lang="pt-BR" sz="1800" b="1" dirty="0"/>
          </a:p>
          <a:p>
            <a:pPr algn="ctr"/>
            <a:endParaRPr lang="pt-BR" sz="1800" b="1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/>
          <a:srcRect l="15531" t="13583" r="3435" b="5179"/>
          <a:stretch/>
        </p:blipFill>
        <p:spPr>
          <a:xfrm>
            <a:off x="755576" y="1419622"/>
            <a:ext cx="3960440" cy="2232248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3"/>
          <a:srcRect l="12987" t="7981" r="13776" b="5178"/>
          <a:stretch/>
        </p:blipFill>
        <p:spPr>
          <a:xfrm>
            <a:off x="4984210" y="1416458"/>
            <a:ext cx="3424050" cy="2208245"/>
          </a:xfrm>
          <a:prstGeom prst="rect">
            <a:avLst/>
          </a:prstGeom>
        </p:spPr>
      </p:pic>
      <p:cxnSp>
        <p:nvCxnSpPr>
          <p:cNvPr id="7" name="Conector reto 6"/>
          <p:cNvCxnSpPr/>
          <p:nvPr/>
        </p:nvCxnSpPr>
        <p:spPr>
          <a:xfrm>
            <a:off x="755576" y="1416458"/>
            <a:ext cx="396044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Conector reto 8"/>
          <p:cNvCxnSpPr/>
          <p:nvPr/>
        </p:nvCxnSpPr>
        <p:spPr>
          <a:xfrm>
            <a:off x="4716016" y="1416458"/>
            <a:ext cx="0" cy="223541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Conector reto 10"/>
          <p:cNvCxnSpPr/>
          <p:nvPr/>
        </p:nvCxnSpPr>
        <p:spPr>
          <a:xfrm>
            <a:off x="755576" y="1416458"/>
            <a:ext cx="0" cy="223541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Conector reto 12"/>
          <p:cNvCxnSpPr/>
          <p:nvPr/>
        </p:nvCxnSpPr>
        <p:spPr>
          <a:xfrm>
            <a:off x="755576" y="3651870"/>
            <a:ext cx="396044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Conector reto 14"/>
          <p:cNvCxnSpPr/>
          <p:nvPr/>
        </p:nvCxnSpPr>
        <p:spPr>
          <a:xfrm>
            <a:off x="4984210" y="3651870"/>
            <a:ext cx="3404214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CaixaDeTexto 15"/>
          <p:cNvSpPr txBox="1"/>
          <p:nvPr/>
        </p:nvSpPr>
        <p:spPr>
          <a:xfrm>
            <a:off x="786576" y="3755815"/>
            <a:ext cx="39604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800" dirty="0"/>
              <a:t>https://www.youtube.com/channel/UCmbNWlpq8o3dpqY6c9HDGXg</a:t>
            </a:r>
          </a:p>
          <a:p>
            <a:endParaRPr lang="pt-BR" sz="2000" dirty="0"/>
          </a:p>
        </p:txBody>
      </p:sp>
      <p:sp>
        <p:nvSpPr>
          <p:cNvPr id="17" name="CaixaDeTexto 16"/>
          <p:cNvSpPr txBox="1"/>
          <p:nvPr/>
        </p:nvSpPr>
        <p:spPr>
          <a:xfrm>
            <a:off x="5006448" y="3755815"/>
            <a:ext cx="34042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/>
              <a:t>http://www.estatisticacomr.uff.br/</a:t>
            </a:r>
          </a:p>
          <a:p>
            <a:endParaRPr lang="pt-BR" sz="1600" dirty="0"/>
          </a:p>
        </p:txBody>
      </p:sp>
    </p:spTree>
    <p:extLst>
      <p:ext uri="{BB962C8B-B14F-4D97-AF65-F5344CB8AC3E}">
        <p14:creationId xmlns:p14="http://schemas.microsoft.com/office/powerpoint/2010/main" val="327878397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xplosão 1 2"/>
          <p:cNvSpPr/>
          <p:nvPr/>
        </p:nvSpPr>
        <p:spPr>
          <a:xfrm>
            <a:off x="251520" y="46857"/>
            <a:ext cx="8892480" cy="5077705"/>
          </a:xfrm>
          <a:prstGeom prst="irregularSeal1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6000" dirty="0"/>
              <a:t>Obrigada pela atenção!</a:t>
            </a:r>
          </a:p>
        </p:txBody>
      </p:sp>
    </p:spTree>
    <p:extLst>
      <p:ext uri="{BB962C8B-B14F-4D97-AF65-F5344CB8AC3E}">
        <p14:creationId xmlns:p14="http://schemas.microsoft.com/office/powerpoint/2010/main" val="134406606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Jachimo template">
  <a:themeElements>
    <a:clrScheme name="Personalizada 1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6611CC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881</TotalTime>
  <Words>713</Words>
  <Application>Microsoft Office PowerPoint</Application>
  <PresentationFormat>Apresentação na tela (16:9)</PresentationFormat>
  <Paragraphs>129</Paragraphs>
  <Slides>96</Slides>
  <Notes>5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96</vt:i4>
      </vt:variant>
    </vt:vector>
  </HeadingPairs>
  <TitlesOfParts>
    <vt:vector size="101" baseType="lpstr">
      <vt:lpstr>Bangers</vt:lpstr>
      <vt:lpstr>Sniglet</vt:lpstr>
      <vt:lpstr>Arial</vt:lpstr>
      <vt:lpstr>Comfortaa</vt:lpstr>
      <vt:lpstr>Jachimo template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Camello</dc:creator>
  <cp:lastModifiedBy>Thamires Marques</cp:lastModifiedBy>
  <cp:revision>108</cp:revision>
  <dcterms:modified xsi:type="dcterms:W3CDTF">2018-08-30T00:49:09Z</dcterms:modified>
</cp:coreProperties>
</file>